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7"/>
  </p:notesMasterIdLst>
  <p:sldIdLst>
    <p:sldId id="347" r:id="rId3"/>
    <p:sldId id="350" r:id="rId4"/>
    <p:sldId id="296" r:id="rId5"/>
    <p:sldId id="351" r:id="rId6"/>
    <p:sldId id="352" r:id="rId7"/>
    <p:sldId id="353" r:id="rId8"/>
    <p:sldId id="354" r:id="rId9"/>
    <p:sldId id="345" r:id="rId10"/>
    <p:sldId id="355" r:id="rId11"/>
    <p:sldId id="356" r:id="rId12"/>
    <p:sldId id="357" r:id="rId13"/>
    <p:sldId id="358" r:id="rId14"/>
    <p:sldId id="359" r:id="rId15"/>
    <p:sldId id="349"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14</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A (2a-2e)</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90397"/>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.What does the underlined word “it” refer to?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A.Susan stayed at </a:t>
            </a:r>
            <a:r>
              <a:rPr lang="en-US" altLang="zh-CN" sz="2800" smtClean="0">
                <a:solidFill>
                  <a:srgbClr val="000000"/>
                </a:solidFill>
                <a:latin typeface="Times New Roman" panose="02020603050405020304" pitchFamily="18" charset="0"/>
                <a:cs typeface="Times New Roman" panose="02020603050405020304" pitchFamily="18" charset="0"/>
              </a:rPr>
              <a:t>home.  B.Susan </a:t>
            </a:r>
            <a:r>
              <a:rPr lang="en-US" altLang="zh-CN" sz="2800">
                <a:solidFill>
                  <a:srgbClr val="000000"/>
                </a:solidFill>
                <a:latin typeface="Times New Roman" panose="02020603050405020304" pitchFamily="18" charset="0"/>
                <a:cs typeface="Times New Roman" panose="02020603050405020304" pitchFamily="18" charset="0"/>
              </a:rPr>
              <a:t>had no </a:t>
            </a:r>
            <a:r>
              <a:rPr lang="en-US" altLang="zh-CN" sz="2800" smtClean="0">
                <a:solidFill>
                  <a:srgbClr val="000000"/>
                </a:solidFill>
                <a:latin typeface="Times New Roman" panose="02020603050405020304" pitchFamily="18" charset="0"/>
                <a:cs typeface="Times New Roman" panose="02020603050405020304" pitchFamily="18" charset="0"/>
              </a:rPr>
              <a:t>friends.  C.The </a:t>
            </a:r>
            <a:r>
              <a:rPr lang="en-US" altLang="zh-CN" sz="2800">
                <a:solidFill>
                  <a:srgbClr val="000000"/>
                </a:solidFill>
                <a:latin typeface="Times New Roman" panose="02020603050405020304" pitchFamily="18" charset="0"/>
                <a:cs typeface="Times New Roman" panose="02020603050405020304" pitchFamily="18" charset="0"/>
              </a:rPr>
              <a:t>town was small.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.How did Susan feel when she got the invitation?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A.Bored.	B.Upset.	C.Glad.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.Why did Susan freeze (</a:t>
            </a:r>
            <a:r>
              <a:rPr lang="zh-CN" altLang="zh-CN" sz="2800">
                <a:solidFill>
                  <a:srgbClr val="000000"/>
                </a:solidFill>
                <a:latin typeface="Times New Roman" panose="02020603050405020304" pitchFamily="18" charset="0"/>
                <a:cs typeface="Times New Roman" panose="02020603050405020304" pitchFamily="18" charset="0"/>
              </a:rPr>
              <a:t>呆住了</a:t>
            </a:r>
            <a:r>
              <a:rPr lang="en-US" altLang="zh-CN" sz="2800">
                <a:solidFill>
                  <a:srgbClr val="000000"/>
                </a:solidFill>
                <a:latin typeface="Times New Roman" panose="02020603050405020304" pitchFamily="18" charset="0"/>
                <a:cs typeface="Times New Roman" panose="02020603050405020304" pitchFamily="18" charset="0"/>
              </a:rPr>
              <a:t>) when she heard the word “swimming”?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A.Because she couldn’t swim.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B.Because the Center Pool was very far.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C.Because she was busy next Saturday.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.What’s the best title for the text?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A.The Best </a:t>
            </a:r>
            <a:r>
              <a:rPr lang="en-US" altLang="zh-CN" sz="2800" smtClean="0">
                <a:solidFill>
                  <a:srgbClr val="000000"/>
                </a:solidFill>
                <a:latin typeface="Times New Roman" panose="02020603050405020304" pitchFamily="18" charset="0"/>
                <a:cs typeface="Times New Roman" panose="02020603050405020304" pitchFamily="18" charset="0"/>
              </a:rPr>
              <a:t>Friend    B.The </a:t>
            </a:r>
            <a:r>
              <a:rPr lang="en-US" altLang="zh-CN" sz="2800">
                <a:solidFill>
                  <a:srgbClr val="000000"/>
                </a:solidFill>
                <a:latin typeface="Times New Roman" panose="02020603050405020304" pitchFamily="18" charset="0"/>
                <a:cs typeface="Times New Roman" panose="02020603050405020304" pitchFamily="18" charset="0"/>
              </a:rPr>
              <a:t>Best </a:t>
            </a:r>
            <a:r>
              <a:rPr lang="en-US" altLang="zh-CN" sz="2800" smtClean="0">
                <a:solidFill>
                  <a:srgbClr val="000000"/>
                </a:solidFill>
                <a:latin typeface="Times New Roman" panose="02020603050405020304" pitchFamily="18" charset="0"/>
                <a:cs typeface="Times New Roman" panose="02020603050405020304" pitchFamily="18" charset="0"/>
              </a:rPr>
              <a:t>Card     C.The </a:t>
            </a:r>
            <a:r>
              <a:rPr lang="en-US" altLang="zh-CN" sz="2800">
                <a:solidFill>
                  <a:srgbClr val="000000"/>
                </a:solidFill>
                <a:latin typeface="Times New Roman" panose="02020603050405020304" pitchFamily="18" charset="0"/>
                <a:cs typeface="Times New Roman" panose="02020603050405020304" pitchFamily="18" charset="0"/>
              </a:rPr>
              <a:t>Best Chance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7170351" y="261224"/>
            <a:ext cx="51328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 </a:t>
            </a:r>
            <a:endParaRPr lang="zh-CN" altLang="en-US" sz="2800"/>
          </a:p>
        </p:txBody>
      </p:sp>
      <p:sp>
        <p:nvSpPr>
          <p:cNvPr id="4" name="矩形 3"/>
          <p:cNvSpPr/>
          <p:nvPr/>
        </p:nvSpPr>
        <p:spPr>
          <a:xfrm>
            <a:off x="7683633" y="1375391"/>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5" name="矩形 4"/>
          <p:cNvSpPr/>
          <p:nvPr/>
        </p:nvSpPr>
        <p:spPr>
          <a:xfrm>
            <a:off x="11094653" y="2503836"/>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
        <p:nvSpPr>
          <p:cNvPr id="6" name="矩形 5"/>
          <p:cNvSpPr/>
          <p:nvPr/>
        </p:nvSpPr>
        <p:spPr>
          <a:xfrm>
            <a:off x="5484964" y="4724767"/>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167430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00180"/>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二、完形填空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从短文后各题所给的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选出可以填入空白处的最佳选项。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Harry is one of my best friends.He is an outgoing boy.He works really hard and is good at all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.Everyone in our class likes him.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However, things were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after Allen came to our class.Allen was less hard-working than Harry.He didn’t get good grades.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he had the same hobby as Harry.</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of them liked tennis.So they often played together and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their feelings with each other.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165503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20104"/>
            <a:ext cx="11430000" cy="563359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As a result, Harry’s schoolwork got worse a few months later.After I knew about it, I talked to him and asked him to think about why his grades were getting worse.He thought 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6</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less time on his study.He told me he would study as hard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7</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before and he also wanted Allen to study hard.Then we talked to Allen.</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our words touched Allen’s heart and he decided to work hard.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From then on, we studied hard together and we all got good grades.From our story, I learned that it is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to help friends when they have problems.And we can also see that a good friend can really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best in you.</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908670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.A.subjects	B.sports	C.diaries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.A.difficult	B.easy	</a:t>
            </a:r>
            <a:r>
              <a:rPr lang="en-US" altLang="zh-CN" sz="2800" smtClean="0">
                <a:solidFill>
                  <a:srgbClr val="000000"/>
                </a:solidFill>
                <a:latin typeface="Times New Roman" panose="02020603050405020304" pitchFamily="18" charset="0"/>
                <a:cs typeface="Times New Roman" panose="02020603050405020304" pitchFamily="18" charset="0"/>
              </a:rPr>
              <a:t>	C.different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.A.And	B.So	</a:t>
            </a:r>
            <a:r>
              <a:rPr lang="en-US" altLang="zh-CN" sz="2800" smtClean="0">
                <a:solidFill>
                  <a:srgbClr val="000000"/>
                </a:solidFill>
                <a:latin typeface="Times New Roman" panose="02020603050405020304" pitchFamily="18" charset="0"/>
                <a:cs typeface="Times New Roman" panose="02020603050405020304" pitchFamily="18" charset="0"/>
              </a:rPr>
              <a:t>	C.But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.A.All	</a:t>
            </a:r>
            <a:r>
              <a:rPr lang="en-US" altLang="zh-CN" sz="2800" smtClean="0">
                <a:solidFill>
                  <a:srgbClr val="000000"/>
                </a:solidFill>
                <a:latin typeface="Times New Roman" panose="02020603050405020304" pitchFamily="18" charset="0"/>
                <a:cs typeface="Times New Roman" panose="02020603050405020304" pitchFamily="18" charset="0"/>
              </a:rPr>
              <a:t>	B.Both</a:t>
            </a:r>
            <a:r>
              <a:rPr lang="en-US" altLang="zh-CN" sz="2800">
                <a:solidFill>
                  <a:srgbClr val="000000"/>
                </a:solidFill>
                <a:latin typeface="Times New Roman" panose="02020603050405020304" pitchFamily="18" charset="0"/>
                <a:cs typeface="Times New Roman" panose="02020603050405020304" pitchFamily="18" charset="0"/>
              </a:rPr>
              <a:t>	C.None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.A.decided	B.pointed	C.shared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.A.spent	B.stayed	C.picked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.A.for	</a:t>
            </a:r>
            <a:r>
              <a:rPr lang="en-US" altLang="zh-CN" sz="2800" smtClean="0">
                <a:solidFill>
                  <a:srgbClr val="000000"/>
                </a:solidFill>
                <a:latin typeface="Times New Roman" panose="02020603050405020304" pitchFamily="18" charset="0"/>
                <a:cs typeface="Times New Roman" panose="02020603050405020304" pitchFamily="18" charset="0"/>
              </a:rPr>
              <a:t>	B.as</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C.than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.A.Loudly	B.Quietly	C.Finally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.A.terrible	B.important	C.boring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.A.put </a:t>
            </a:r>
            <a:r>
              <a:rPr lang="en-US" altLang="zh-CN" sz="2800" smtClean="0">
                <a:solidFill>
                  <a:srgbClr val="000000"/>
                </a:solidFill>
                <a:latin typeface="Times New Roman" panose="02020603050405020304" pitchFamily="18" charset="0"/>
                <a:cs typeface="Times New Roman" panose="02020603050405020304" pitchFamily="18" charset="0"/>
              </a:rPr>
              <a:t>out    B.care about    C.bring </a:t>
            </a:r>
            <a:r>
              <a:rPr lang="en-US" altLang="zh-CN" sz="2800">
                <a:solidFill>
                  <a:srgbClr val="000000"/>
                </a:solidFill>
                <a:latin typeface="Times New Roman" panose="02020603050405020304" pitchFamily="18" charset="0"/>
                <a:cs typeface="Times New Roman" panose="02020603050405020304" pitchFamily="18" charset="0"/>
              </a:rPr>
              <a:t>out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5778328"/>
            <a:ext cx="4489178"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ACCBC</a:t>
            </a:r>
            <a:r>
              <a:rPr lang="zh-CN"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6</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10</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ABCBC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60167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522318"/>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.My friends gave me warm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c</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my birthday party.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.She won the first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p</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in the science competition.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.Please let us know if you can’t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meeting.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English, he also studies French and Spanish.</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.The sudden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露面</a:t>
            </a:r>
            <a:r>
              <a:rPr lang="en-US" altLang="zh-CN" sz="2800">
                <a:solidFill>
                  <a:srgbClr val="000000"/>
                </a:solidFill>
                <a:latin typeface="Times New Roman" panose="02020603050405020304" pitchFamily="18" charset="0"/>
                <a:cs typeface="Times New Roman" panose="02020603050405020304" pitchFamily="18" charset="0"/>
              </a:rPr>
              <a:t>) of the movie star caused excitement.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4897966" y="2073576"/>
            <a:ext cx="2754280"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congratulations</a:t>
            </a:r>
            <a:r>
              <a:rPr lang="zh-CN" altLang="en-US" sz="2800">
                <a:solidFill>
                  <a:srgbClr val="FF0000"/>
                </a:solidFill>
                <a:latin typeface="Times New Roman" panose="02020603050405020304" pitchFamily="18" charset="0"/>
              </a:rPr>
              <a:t>　</a:t>
            </a:r>
            <a:endParaRPr lang="zh-CN" altLang="en-US" sz="2800"/>
          </a:p>
        </p:txBody>
      </p:sp>
      <p:sp>
        <p:nvSpPr>
          <p:cNvPr id="18" name="矩形 17"/>
          <p:cNvSpPr>
            <a:spLocks noChangeAspect="1"/>
          </p:cNvSpPr>
          <p:nvPr/>
        </p:nvSpPr>
        <p:spPr>
          <a:xfrm>
            <a:off x="3622979" y="2624834"/>
            <a:ext cx="90120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prize</a:t>
            </a:r>
            <a:endParaRPr lang="zh-CN" altLang="en-US" sz="2800"/>
          </a:p>
        </p:txBody>
      </p:sp>
      <p:sp>
        <p:nvSpPr>
          <p:cNvPr id="19" name="矩形 18"/>
          <p:cNvSpPr>
            <a:spLocks noChangeAspect="1"/>
          </p:cNvSpPr>
          <p:nvPr/>
        </p:nvSpPr>
        <p:spPr>
          <a:xfrm>
            <a:off x="5487504" y="3187396"/>
            <a:ext cx="105990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attend</a:t>
            </a:r>
            <a:endParaRPr lang="zh-CN" altLang="en-US" sz="2800"/>
          </a:p>
        </p:txBody>
      </p:sp>
      <p:sp>
        <p:nvSpPr>
          <p:cNvPr id="20" name="矩形 19"/>
          <p:cNvSpPr>
            <a:spLocks noChangeAspect="1"/>
          </p:cNvSpPr>
          <p:nvPr/>
        </p:nvSpPr>
        <p:spPr>
          <a:xfrm>
            <a:off x="1106075" y="3759989"/>
            <a:ext cx="129875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Besides</a:t>
            </a:r>
            <a:endParaRPr lang="zh-CN" altLang="en-US" sz="2800"/>
          </a:p>
        </p:txBody>
      </p:sp>
      <p:sp>
        <p:nvSpPr>
          <p:cNvPr id="21" name="矩形 20"/>
          <p:cNvSpPr>
            <a:spLocks noChangeAspect="1"/>
          </p:cNvSpPr>
          <p:nvPr/>
        </p:nvSpPr>
        <p:spPr>
          <a:xfrm>
            <a:off x="2647412" y="4269121"/>
            <a:ext cx="179568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appearance</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5973"/>
            <a:ext cx="11430000" cy="68141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她和她的姐姐一样害羞。</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She is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her </a:t>
            </a:r>
            <a:r>
              <a:rPr lang="en-US" altLang="zh-CN" sz="2800">
                <a:solidFill>
                  <a:srgbClr val="000000"/>
                </a:solidFill>
                <a:latin typeface="Times New Roman" panose="02020603050405020304" pitchFamily="18" charset="0"/>
                <a:cs typeface="Times New Roman" panose="02020603050405020304" pitchFamily="18" charset="0"/>
              </a:rPr>
              <a:t>sister.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他在业余时间喜欢读书。</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 enjoys reading books in his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尽管他们来自不同的国家</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但他们在兴趣爱好上有很多共同之处。</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Although they come from different countries, they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 lot </a:t>
            </a:r>
            <a:endParaRPr lang="en-US" altLang="zh-CN" sz="2800" smtClean="0">
              <a:solidFill>
                <a:srgbClr val="000000"/>
              </a:solidFill>
              <a:latin typeface="Times New Roman" panose="02020603050405020304" pitchFamily="18" charset="0"/>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in </a:t>
            </a:r>
            <a:r>
              <a:rPr lang="en-US" altLang="zh-CN" sz="2800">
                <a:solidFill>
                  <a:srgbClr val="000000"/>
                </a:solidFill>
                <a:latin typeface="Times New Roman" panose="02020603050405020304" pitchFamily="18" charset="0"/>
                <a:cs typeface="Times New Roman" panose="02020603050405020304" pitchFamily="18" charset="0"/>
              </a:rPr>
              <a:t>hobbies.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我最喜欢参加体育运动。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love playing sports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anything</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我比艾拉安静一点儿。</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I’m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than </a:t>
            </a:r>
            <a:r>
              <a:rPr lang="en-US" altLang="zh-CN" sz="2800">
                <a:solidFill>
                  <a:srgbClr val="000000"/>
                </a:solidFill>
                <a:latin typeface="Times New Roman" panose="02020603050405020304" pitchFamily="18" charset="0"/>
                <a:cs typeface="Times New Roman" panose="02020603050405020304" pitchFamily="18" charset="0"/>
              </a:rPr>
              <a:t>Ella.</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637548" y="1149059"/>
            <a:ext cx="4241867"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as </a:t>
            </a:r>
            <a:r>
              <a:rPr lang="en-US" altLang="zh-CN" sz="2800" smtClean="0">
                <a:solidFill>
                  <a:srgbClr val="FF0000"/>
                </a:solidFill>
                <a:latin typeface="Times New Roman" panose="02020603050405020304" pitchFamily="18" charset="0"/>
              </a:rPr>
              <a:t>                shy                as</a:t>
            </a:r>
            <a:endParaRPr lang="zh-CN" altLang="en-US" sz="2800"/>
          </a:p>
        </p:txBody>
      </p:sp>
      <p:sp>
        <p:nvSpPr>
          <p:cNvPr id="4" name="矩形 3"/>
          <p:cNvSpPr>
            <a:spLocks noChangeAspect="1"/>
          </p:cNvSpPr>
          <p:nvPr/>
        </p:nvSpPr>
        <p:spPr>
          <a:xfrm>
            <a:off x="5155448" y="2234045"/>
            <a:ext cx="265489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spare </a:t>
            </a:r>
            <a:r>
              <a:rPr lang="en-US" altLang="zh-CN" sz="2800" smtClean="0">
                <a:solidFill>
                  <a:srgbClr val="FF0000"/>
                </a:solidFill>
                <a:latin typeface="Times New Roman" panose="02020603050405020304" pitchFamily="18" charset="0"/>
              </a:rPr>
              <a:t>           time</a:t>
            </a:r>
            <a:endParaRPr lang="zh-CN" altLang="en-US" sz="2800"/>
          </a:p>
        </p:txBody>
      </p:sp>
      <p:sp>
        <p:nvSpPr>
          <p:cNvPr id="5" name="矩形 4"/>
          <p:cNvSpPr>
            <a:spLocks noChangeAspect="1"/>
          </p:cNvSpPr>
          <p:nvPr/>
        </p:nvSpPr>
        <p:spPr>
          <a:xfrm>
            <a:off x="8419348" y="3389745"/>
            <a:ext cx="86113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have</a:t>
            </a:r>
            <a:endParaRPr lang="zh-CN" altLang="en-US" sz="2800"/>
          </a:p>
        </p:txBody>
      </p:sp>
      <p:sp>
        <p:nvSpPr>
          <p:cNvPr id="6" name="矩形 5"/>
          <p:cNvSpPr>
            <a:spLocks noChangeAspect="1"/>
          </p:cNvSpPr>
          <p:nvPr/>
        </p:nvSpPr>
        <p:spPr>
          <a:xfrm>
            <a:off x="964448" y="3948483"/>
            <a:ext cx="279595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in </a:t>
            </a:r>
            <a:r>
              <a:rPr lang="en-US" altLang="zh-CN" sz="2800" smtClean="0">
                <a:solidFill>
                  <a:srgbClr val="FF0000"/>
                </a:solidFill>
                <a:latin typeface="Times New Roman" panose="02020603050405020304" pitchFamily="18" charset="0"/>
              </a:rPr>
              <a:t>           common</a:t>
            </a:r>
            <a:endParaRPr lang="zh-CN" altLang="en-US" sz="2800"/>
          </a:p>
        </p:txBody>
      </p:sp>
      <p:sp>
        <p:nvSpPr>
          <p:cNvPr id="7" name="矩形 6"/>
          <p:cNvSpPr>
            <a:spLocks noChangeAspect="1"/>
          </p:cNvSpPr>
          <p:nvPr/>
        </p:nvSpPr>
        <p:spPr>
          <a:xfrm>
            <a:off x="3974348" y="5078210"/>
            <a:ext cx="234711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more </a:t>
            </a:r>
            <a:r>
              <a:rPr lang="en-US" altLang="zh-CN" sz="2800" smtClean="0">
                <a:solidFill>
                  <a:srgbClr val="FF0000"/>
                </a:solidFill>
                <a:latin typeface="Times New Roman" panose="02020603050405020304" pitchFamily="18" charset="0"/>
              </a:rPr>
              <a:t>        than</a:t>
            </a:r>
            <a:endParaRPr lang="zh-CN" altLang="en-US" sz="2800"/>
          </a:p>
        </p:txBody>
      </p:sp>
      <p:sp>
        <p:nvSpPr>
          <p:cNvPr id="8" name="矩形 7"/>
          <p:cNvSpPr>
            <a:spLocks noChangeAspect="1"/>
          </p:cNvSpPr>
          <p:nvPr/>
        </p:nvSpPr>
        <p:spPr>
          <a:xfrm>
            <a:off x="1800355" y="6125809"/>
            <a:ext cx="3969356"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 </a:t>
            </a:r>
            <a:r>
              <a:rPr lang="en-US" altLang="zh-CN" sz="2800" smtClean="0">
                <a:solidFill>
                  <a:srgbClr val="FF0000"/>
                </a:solidFill>
                <a:latin typeface="Times New Roman" panose="02020603050405020304" pitchFamily="18" charset="0"/>
              </a:rPr>
              <a:t>             little        quieter</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randombar(horizontal)">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randombar(horizontal)">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42200"/>
            <a:ext cx="11430000" cy="62540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三、按要求</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.You attended the festival last year.(</a:t>
            </a:r>
            <a:r>
              <a:rPr lang="zh-CN" altLang="zh-CN" sz="2800">
                <a:solidFill>
                  <a:srgbClr val="000000"/>
                </a:solidFill>
                <a:latin typeface="Times New Roman" panose="02020603050405020304" pitchFamily="18" charset="0"/>
                <a:cs typeface="Times New Roman" panose="02020603050405020304" pitchFamily="18" charset="0"/>
              </a:rPr>
              <a:t>改为一般疑问句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the </a:t>
            </a:r>
            <a:r>
              <a:rPr lang="en-US" altLang="zh-CN" sz="2800">
                <a:solidFill>
                  <a:srgbClr val="000000"/>
                </a:solidFill>
                <a:latin typeface="Times New Roman" panose="02020603050405020304" pitchFamily="18" charset="0"/>
                <a:cs typeface="Times New Roman" panose="02020603050405020304" pitchFamily="18" charset="0"/>
              </a:rPr>
              <a:t>festival last year?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.There are more students and more activities this year.(</a:t>
            </a:r>
            <a:r>
              <a:rPr lang="zh-CN" altLang="zh-CN" sz="2800">
                <a:solidFill>
                  <a:srgbClr val="000000"/>
                </a:solidFill>
                <a:latin typeface="Times New Roman" panose="02020603050405020304" pitchFamily="18" charset="0"/>
                <a:cs typeface="Times New Roman" panose="02020603050405020304" pitchFamily="18" charset="0"/>
              </a:rPr>
              <a:t>改为否定句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more students or more activities this year.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.I think it is more colourful than last year.(</a:t>
            </a:r>
            <a:r>
              <a:rPr lang="zh-CN" altLang="zh-CN" sz="2800">
                <a:solidFill>
                  <a:srgbClr val="000000"/>
                </a:solidFill>
                <a:latin typeface="Times New Roman" panose="02020603050405020304" pitchFamily="18" charset="0"/>
                <a:cs typeface="Times New Roman" panose="02020603050405020304" pitchFamily="18" charset="0"/>
              </a:rPr>
              <a:t>改为否定句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it </a:t>
            </a:r>
            <a:r>
              <a:rPr lang="en-US" altLang="zh-CN" sz="2800">
                <a:solidFill>
                  <a:srgbClr val="000000"/>
                </a:solidFill>
                <a:latin typeface="Times New Roman" panose="02020603050405020304" pitchFamily="18" charset="0"/>
                <a:cs typeface="Times New Roman" panose="02020603050405020304" pitchFamily="18" charset="0"/>
              </a:rPr>
              <a:t>is more colourful than last year.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.I get up early.Emma gets up earlier.(</a:t>
            </a:r>
            <a:r>
              <a:rPr lang="zh-CN" altLang="zh-CN" sz="2800">
                <a:solidFill>
                  <a:srgbClr val="000000"/>
                </a:solidFill>
                <a:latin typeface="Times New Roman" panose="02020603050405020304" pitchFamily="18" charset="0"/>
                <a:cs typeface="Times New Roman" panose="02020603050405020304" pitchFamily="18" charset="0"/>
              </a:rPr>
              <a:t>合并为一句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Emma gets up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.Lucy is a little taller than Lily.(</a:t>
            </a:r>
            <a:r>
              <a:rPr lang="zh-CN" altLang="zh-CN" sz="2800">
                <a:solidFill>
                  <a:srgbClr val="000000"/>
                </a:solidFill>
                <a:latin typeface="Times New Roman" panose="02020603050405020304" pitchFamily="18" charset="0"/>
                <a:cs typeface="Times New Roman" panose="02020603050405020304" pitchFamily="18" charset="0"/>
              </a:rPr>
              <a:t>改为同义句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Lily is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than </a:t>
            </a:r>
            <a:r>
              <a:rPr lang="en-US" altLang="zh-CN" sz="2800">
                <a:solidFill>
                  <a:srgbClr val="000000"/>
                </a:solidFill>
                <a:latin typeface="Times New Roman" panose="02020603050405020304" pitchFamily="18" charset="0"/>
                <a:cs typeface="Times New Roman" panose="02020603050405020304" pitchFamily="18" charset="0"/>
              </a:rPr>
              <a:t>Lucy.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913648" y="1230745"/>
            <a:ext cx="4291559"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Did </a:t>
            </a:r>
            <a:r>
              <a:rPr lang="en-US" altLang="zh-CN" sz="2800" smtClean="0">
                <a:solidFill>
                  <a:srgbClr val="FF0000"/>
                </a:solidFill>
                <a:latin typeface="Times New Roman" panose="02020603050405020304" pitchFamily="18" charset="0"/>
              </a:rPr>
              <a:t>           you           attend</a:t>
            </a:r>
            <a:endParaRPr lang="zh-CN" altLang="en-US" sz="2800"/>
          </a:p>
        </p:txBody>
      </p:sp>
      <p:sp>
        <p:nvSpPr>
          <p:cNvPr id="4" name="矩形 3"/>
          <p:cNvSpPr>
            <a:spLocks noChangeAspect="1"/>
          </p:cNvSpPr>
          <p:nvPr/>
        </p:nvSpPr>
        <p:spPr>
          <a:xfrm>
            <a:off x="1804441" y="2319290"/>
            <a:ext cx="101495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aren’t</a:t>
            </a:r>
            <a:endParaRPr lang="zh-CN" altLang="en-US" sz="2800"/>
          </a:p>
        </p:txBody>
      </p:sp>
      <p:sp>
        <p:nvSpPr>
          <p:cNvPr id="5" name="矩形 4"/>
          <p:cNvSpPr>
            <a:spLocks noChangeAspect="1"/>
          </p:cNvSpPr>
          <p:nvPr/>
        </p:nvSpPr>
        <p:spPr>
          <a:xfrm>
            <a:off x="913648" y="3507488"/>
            <a:ext cx="3110082"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don’t </a:t>
            </a:r>
            <a:r>
              <a:rPr lang="en-US" altLang="zh-CN" sz="2800" smtClean="0">
                <a:solidFill>
                  <a:srgbClr val="FF0000"/>
                </a:solidFill>
                <a:latin typeface="Times New Roman" panose="02020603050405020304" pitchFamily="18" charset="0"/>
              </a:rPr>
              <a:t>           think</a:t>
            </a:r>
            <a:r>
              <a:rPr lang="zh-CN" altLang="en-US" sz="2800">
                <a:solidFill>
                  <a:srgbClr val="FF0000"/>
                </a:solidFill>
                <a:latin typeface="Times New Roman" panose="02020603050405020304" pitchFamily="18" charset="0"/>
              </a:rPr>
              <a:t>　</a:t>
            </a:r>
            <a:endParaRPr lang="zh-CN" altLang="en-US" sz="2800"/>
          </a:p>
        </p:txBody>
      </p:sp>
      <p:sp>
        <p:nvSpPr>
          <p:cNvPr id="7" name="矩形 6"/>
          <p:cNvSpPr>
            <a:spLocks noChangeAspect="1"/>
          </p:cNvSpPr>
          <p:nvPr/>
        </p:nvSpPr>
        <p:spPr>
          <a:xfrm>
            <a:off x="3059427" y="4621755"/>
            <a:ext cx="3950120"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earlier </a:t>
            </a:r>
            <a:r>
              <a:rPr lang="en-US" altLang="zh-CN" sz="2800" smtClean="0">
                <a:solidFill>
                  <a:srgbClr val="FF0000"/>
                </a:solidFill>
                <a:latin typeface="Times New Roman" panose="02020603050405020304" pitchFamily="18" charset="0"/>
              </a:rPr>
              <a:t>       than            me</a:t>
            </a:r>
            <a:endParaRPr lang="zh-CN" altLang="en-US" sz="2800"/>
          </a:p>
        </p:txBody>
      </p:sp>
      <p:sp>
        <p:nvSpPr>
          <p:cNvPr id="8" name="矩形 7"/>
          <p:cNvSpPr>
            <a:spLocks noChangeAspect="1"/>
          </p:cNvSpPr>
          <p:nvPr/>
        </p:nvSpPr>
        <p:spPr>
          <a:xfrm>
            <a:off x="2071141" y="5736022"/>
            <a:ext cx="4150495"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 </a:t>
            </a:r>
            <a:r>
              <a:rPr lang="en-US" altLang="zh-CN" sz="2800" smtClean="0">
                <a:solidFill>
                  <a:srgbClr val="FF0000"/>
                </a:solidFill>
                <a:latin typeface="Times New Roman" panose="02020603050405020304" pitchFamily="18" charset="0"/>
              </a:rPr>
              <a:t>             little          shorter</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6851"/>
            <a:ext cx="11430000" cy="6632585"/>
          </a:xfrm>
          <a:prstGeom prst="rect">
            <a:avLst/>
          </a:prstGeom>
        </p:spPr>
        <p:txBody>
          <a:bodyPr>
            <a:spAutoFit/>
          </a:bodyPr>
          <a:lstStyle/>
          <a:p>
            <a:pPr>
              <a:spcAft>
                <a:spcPts val="0"/>
              </a:spcAft>
              <a:tabLst>
                <a:tab pos="1188085" algn="l"/>
                <a:tab pos="2163445" algn="l"/>
                <a:tab pos="3142615" algn="l"/>
                <a:tab pos="4190365" algn="l"/>
              </a:tabLst>
            </a:pPr>
            <a:r>
              <a:rPr lang="zh-CN" altLang="zh-CN" sz="2500">
                <a:solidFill>
                  <a:srgbClr val="000000"/>
                </a:solidFill>
                <a:latin typeface="Arial" panose="020B0604020202020204" pitchFamily="34" charset="0"/>
                <a:ea typeface="黑体" panose="02010609060101010101" pitchFamily="49" charset="-122"/>
                <a:cs typeface="Times New Roman" panose="02020603050405020304" pitchFamily="18" charset="0"/>
              </a:rPr>
              <a:t>四、补全对话</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zh-CN" altLang="zh-CN" sz="2500">
                <a:solidFill>
                  <a:srgbClr val="000000"/>
                </a:solidFill>
                <a:latin typeface="Times New Roman" panose="02020603050405020304" pitchFamily="18" charset="0"/>
                <a:cs typeface="Times New Roman" panose="02020603050405020304" pitchFamily="18" charset="0"/>
              </a:rPr>
              <a:t>阅读下面的对话</a:t>
            </a:r>
            <a:r>
              <a:rPr lang="en-US" altLang="zh-CN" sz="2500">
                <a:solidFill>
                  <a:srgbClr val="000000"/>
                </a:solidFill>
                <a:latin typeface="Times New Roman" panose="02020603050405020304" pitchFamily="18" charset="0"/>
                <a:cs typeface="Times New Roman" panose="02020603050405020304" pitchFamily="18" charset="0"/>
              </a:rPr>
              <a:t>,</a:t>
            </a:r>
            <a:r>
              <a:rPr lang="zh-CN" altLang="zh-CN" sz="2500">
                <a:solidFill>
                  <a:srgbClr val="000000"/>
                </a:solidFill>
                <a:latin typeface="Times New Roman" panose="02020603050405020304" pitchFamily="18" charset="0"/>
                <a:cs typeface="Times New Roman" panose="02020603050405020304" pitchFamily="18" charset="0"/>
              </a:rPr>
              <a:t>根据上下文</a:t>
            </a:r>
            <a:r>
              <a:rPr lang="en-US" altLang="zh-CN" sz="2500">
                <a:solidFill>
                  <a:srgbClr val="000000"/>
                </a:solidFill>
                <a:latin typeface="Times New Roman" panose="02020603050405020304" pitchFamily="18" charset="0"/>
                <a:cs typeface="Times New Roman" panose="02020603050405020304" pitchFamily="18" charset="0"/>
              </a:rPr>
              <a:t>,</a:t>
            </a:r>
            <a:r>
              <a:rPr lang="zh-CN" altLang="zh-CN" sz="2500">
                <a:solidFill>
                  <a:srgbClr val="000000"/>
                </a:solidFill>
                <a:latin typeface="Times New Roman" panose="02020603050405020304" pitchFamily="18" charset="0"/>
                <a:cs typeface="Times New Roman" panose="02020603050405020304" pitchFamily="18" charset="0"/>
              </a:rPr>
              <a:t>选择恰当的选项补全对话</a:t>
            </a:r>
            <a:r>
              <a:rPr lang="en-US" altLang="zh-CN" sz="2500">
                <a:solidFill>
                  <a:srgbClr val="000000"/>
                </a:solidFill>
                <a:latin typeface="Times New Roman" panose="02020603050405020304" pitchFamily="18" charset="0"/>
                <a:cs typeface="Times New Roman" panose="02020603050405020304" pitchFamily="18" charset="0"/>
              </a:rPr>
              <a:t>,</a:t>
            </a:r>
            <a:r>
              <a:rPr lang="zh-CN" altLang="zh-CN" sz="2500">
                <a:solidFill>
                  <a:srgbClr val="000000"/>
                </a:solidFill>
                <a:latin typeface="Times New Roman" panose="02020603050405020304" pitchFamily="18" charset="0"/>
                <a:cs typeface="Times New Roman" panose="02020603050405020304" pitchFamily="18" charset="0"/>
              </a:rPr>
              <a:t>使句意完整、符合逻辑。</a:t>
            </a:r>
            <a:r>
              <a:rPr lang="en-US" altLang="zh-CN" sz="2500">
                <a:solidFill>
                  <a:srgbClr val="000000"/>
                </a:solidFill>
                <a:latin typeface="Times New Roman" panose="02020603050405020304" pitchFamily="18" charset="0"/>
                <a:cs typeface="Times New Roman" panose="02020603050405020304" pitchFamily="18" charset="0"/>
              </a:rPr>
              <a:t>(</a:t>
            </a:r>
            <a:r>
              <a:rPr lang="zh-CN" altLang="zh-CN" sz="2500">
                <a:solidFill>
                  <a:srgbClr val="000000"/>
                </a:solidFill>
                <a:latin typeface="Times New Roman" panose="02020603050405020304" pitchFamily="18" charset="0"/>
                <a:cs typeface="Times New Roman" panose="02020603050405020304" pitchFamily="18" charset="0"/>
              </a:rPr>
              <a:t>其中有两项为多余选项</a:t>
            </a:r>
            <a:r>
              <a:rPr lang="en-US" altLang="zh-CN" sz="2500">
                <a:solidFill>
                  <a:srgbClr val="000000"/>
                </a:solidFill>
                <a:latin typeface="Times New Roman" panose="02020603050405020304" pitchFamily="18" charset="0"/>
                <a:cs typeface="Times New Roman" panose="02020603050405020304" pitchFamily="18" charset="0"/>
              </a:rPr>
              <a:t>)</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A:Do you have a best friend in your class?</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B:</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A:What does he look like?</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B:</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A:Does he play soccer?</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B:Yes, he does.He plays soccer very well.</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A:</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B:Yes.I like soccer a lot.</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A:</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B:Twice a week.</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A:Who plays better, Frank or you?</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B:Frank.He plays it better than me.And he often helps me.</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A:Oh, you are lucky to have such a good friend.</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5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500">
                <a:solidFill>
                  <a:srgbClr val="000000"/>
                </a:solidFill>
                <a:latin typeface="Times New Roman" panose="02020603050405020304" pitchFamily="18" charset="0"/>
                <a:cs typeface="Times New Roman" panose="02020603050405020304" pitchFamily="18" charset="0"/>
              </a:rPr>
              <a:t>B:Of course.Frank is outgoing and friendly.You are sure to become his friend.</a:t>
            </a:r>
            <a:endParaRPr lang="zh-CN" altLang="zh-CN" sz="25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768112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73676"/>
            <a:ext cx="11430000" cy="395313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A.Do you often play soccer together after school?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B.Do you like to play basketball?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C.How often do you play it?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D.Can I make friends with him?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E.How long do you play soccer?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F.Yes.I have one.His name is Frank.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G.He is short and thin.He has big eyes and a small face.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826809"/>
            <a:ext cx="2135521"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FGACD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1737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802704"/>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It was a cold Sunday.Susan stayed at home, bored and unhappy.She was new in this small town and didn’t have any friends.When she talked about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it</a:t>
            </a:r>
            <a:r>
              <a:rPr lang="en-US" altLang="zh-CN" sz="2800">
                <a:solidFill>
                  <a:srgbClr val="000000"/>
                </a:solidFill>
                <a:latin typeface="Times New Roman" panose="02020603050405020304" pitchFamily="18" charset="0"/>
                <a:cs typeface="Times New Roman" panose="02020603050405020304" pitchFamily="18" charset="0"/>
              </a:rPr>
              <a:t> with her mother, her mother advised her to make friends with her classmates.“But how?” Susan asked.“Try to find a chance (</a:t>
            </a:r>
            <a:r>
              <a:rPr lang="zh-CN" altLang="zh-CN" sz="2800">
                <a:solidFill>
                  <a:srgbClr val="000000"/>
                </a:solidFill>
                <a:latin typeface="Times New Roman" panose="02020603050405020304" pitchFamily="18" charset="0"/>
                <a:cs typeface="Times New Roman" panose="02020603050405020304" pitchFamily="18" charset="0"/>
              </a:rPr>
              <a:t>机会</a:t>
            </a:r>
            <a:r>
              <a:rPr lang="en-US" altLang="zh-CN" sz="2800">
                <a:solidFill>
                  <a:srgbClr val="000000"/>
                </a:solidFill>
                <a:latin typeface="Times New Roman" panose="02020603050405020304" pitchFamily="18" charset="0"/>
                <a:cs typeface="Times New Roman" panose="02020603050405020304" pitchFamily="18" charset="0"/>
              </a:rPr>
              <a:t>), and you’ll make it.” her mother answered.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 chance arrived with a card on Monday.Susan’s classmate Kelly invited Susan to her birthday party.Susan could hardly believe this.She accepted the inviting card quickly without reading it.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58204"/>
            <a:ext cx="11430000" cy="5693866"/>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After dinner, Susan showed the card to her mother excitedly and told her about the invitation.“That’s great news!” her mother said and began to read the card.“The party is at the Center Pool next Saturday.And it’s a swimming party, dear.” she said.Susan froze (</a:t>
            </a:r>
            <a:r>
              <a:rPr lang="zh-CN" altLang="zh-CN" sz="2800">
                <a:solidFill>
                  <a:srgbClr val="000000"/>
                </a:solidFill>
                <a:latin typeface="Times New Roman" panose="02020603050405020304" pitchFamily="18" charset="0"/>
                <a:cs typeface="Times New Roman" panose="02020603050405020304" pitchFamily="18" charset="0"/>
              </a:rPr>
              <a:t>呆住了</a:t>
            </a:r>
            <a:r>
              <a:rPr lang="en-US" altLang="zh-CN" sz="2800">
                <a:solidFill>
                  <a:srgbClr val="000000"/>
                </a:solidFill>
                <a:latin typeface="Times New Roman" panose="02020603050405020304" pitchFamily="18" charset="0"/>
                <a:cs typeface="Times New Roman" panose="02020603050405020304" pitchFamily="18" charset="0"/>
              </a:rPr>
              <a:t>) when she heard the word “swimming</a:t>
            </a:r>
            <a:r>
              <a:rPr lang="en-US" altLang="zh-CN" sz="2800" smtClean="0">
                <a:solidFill>
                  <a:srgbClr val="000000"/>
                </a:solidFill>
                <a:latin typeface="Times New Roman" panose="02020603050405020304" pitchFamily="18" charset="0"/>
                <a:cs typeface="Times New Roman" panose="02020603050405020304" pitchFamily="18" charset="0"/>
              </a:rPr>
              <a:t>”. She </a:t>
            </a:r>
            <a:r>
              <a:rPr lang="en-US" altLang="zh-CN" sz="2800">
                <a:solidFill>
                  <a:srgbClr val="000000"/>
                </a:solidFill>
                <a:latin typeface="Times New Roman" panose="02020603050405020304" pitchFamily="18" charset="0"/>
                <a:cs typeface="Times New Roman" panose="02020603050405020304" pitchFamily="18" charset="0"/>
              </a:rPr>
              <a:t>liked skating.She played tennis.But swimming?It had never been part of her life.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“So this isn’t my chance, is it?” Susan felt upset.“I don’t agree, dear,” her mother said. “This is not only a good chance to make friends, but also a good chance to learn swimming.I will take you to the pool every day.I think you will swim well soon.” “Yes, Mum,” Susan smiled. “This is my best chance!”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13592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510</TotalTime>
  <Words>717</Words>
  <Application>Microsoft Office PowerPoint</Application>
  <PresentationFormat>宽屏</PresentationFormat>
  <Paragraphs>115</Paragraphs>
  <Slides>14</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14</vt:i4>
      </vt:variant>
    </vt:vector>
  </HeadingPairs>
  <TitlesOfParts>
    <vt:vector size="26"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72</cp:revision>
  <dcterms:created xsi:type="dcterms:W3CDTF">2021-07-19T03:09:34Z</dcterms:created>
  <dcterms:modified xsi:type="dcterms:W3CDTF">2025-09-15T06:16:56Z</dcterms:modified>
</cp:coreProperties>
</file>